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9"/>
  </p:notesMasterIdLst>
  <p:sldIdLst>
    <p:sldId id="256" r:id="rId2"/>
    <p:sldId id="257" r:id="rId3"/>
    <p:sldId id="285" r:id="rId4"/>
    <p:sldId id="288" r:id="rId5"/>
    <p:sldId id="286" r:id="rId6"/>
    <p:sldId id="287" r:id="rId7"/>
    <p:sldId id="259" r:id="rId8"/>
    <p:sldId id="289" r:id="rId9"/>
    <p:sldId id="290" r:id="rId10"/>
    <p:sldId id="291" r:id="rId11"/>
    <p:sldId id="296" r:id="rId12"/>
    <p:sldId id="292" r:id="rId13"/>
    <p:sldId id="293" r:id="rId14"/>
    <p:sldId id="294" r:id="rId15"/>
    <p:sldId id="297" r:id="rId16"/>
    <p:sldId id="295" r:id="rId17"/>
    <p:sldId id="279" r:id="rId18"/>
  </p:sldIdLst>
  <p:sldSz cx="9144000" cy="5143500" type="screen16x9"/>
  <p:notesSz cx="6858000" cy="9144000"/>
  <p:embeddedFontLst>
    <p:embeddedFont>
      <p:font typeface="Walter Turncoat" panose="020B0604020202020204" charset="0"/>
      <p:regular r:id="rId20"/>
    </p:embeddedFont>
    <p:embeddedFont>
      <p:font typeface="Sniglet"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E0610EF-523F-44A1-9281-A3C639589F21}">
  <a:tblStyle styleId="{0E0610EF-523F-44A1-9281-A3C639589F2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644" y="-59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80042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lstStyle>
            <a:lvl1pPr lvl="0"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1pPr>
            <a:lvl2pPr lvl="1"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2pPr>
            <a:lvl3pPr lvl="2"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3pPr>
            <a:lvl4pPr lvl="3"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4pPr>
            <a:lvl5pPr lvl="4"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5pPr>
            <a:lvl6pPr lvl="5"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6pPr>
            <a:lvl7pPr lvl="6"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7pPr>
            <a:lvl8pPr lvl="7"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8pPr>
            <a:lvl9pPr lvl="8"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FFFFFF"/>
              </a:buClr>
              <a:buSzPts val="2000"/>
              <a:buFont typeface="Sniglet"/>
              <a:buChar char="✘"/>
              <a:defRPr sz="2000">
                <a:solidFill>
                  <a:srgbClr val="FFFFFF"/>
                </a:solidFill>
                <a:latin typeface="Sniglet"/>
                <a:ea typeface="Sniglet"/>
                <a:cs typeface="Sniglet"/>
                <a:sym typeface="Sniglet"/>
              </a:defRPr>
            </a:lvl1pPr>
            <a:lvl2pPr marL="914400" lvl="1"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2pPr>
            <a:lvl3pPr marL="1371600" lvl="2"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3pPr>
            <a:lvl4pPr marL="1828800" lvl="3"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4pPr>
            <a:lvl5pPr marL="2286000" lvl="4"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5pPr>
            <a:lvl6pPr marL="2743200" lvl="5"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6pPr>
            <a:lvl7pPr marL="3200400" lvl="6"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7pPr>
            <a:lvl8pPr marL="3657600" lvl="7"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8pPr>
            <a:lvl9pPr marL="4114800" lvl="8"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rgbClr val="FFFFFF"/>
                </a:solidFill>
                <a:latin typeface="Sniglet"/>
                <a:ea typeface="Sniglet"/>
                <a:cs typeface="Sniglet"/>
                <a:sym typeface="Sniglet"/>
              </a:defRPr>
            </a:lvl1pPr>
            <a:lvl2pPr lvl="1" algn="ctr">
              <a:buNone/>
              <a:defRPr sz="1000">
                <a:solidFill>
                  <a:srgbClr val="FFFFFF"/>
                </a:solidFill>
                <a:latin typeface="Sniglet"/>
                <a:ea typeface="Sniglet"/>
                <a:cs typeface="Sniglet"/>
                <a:sym typeface="Sniglet"/>
              </a:defRPr>
            </a:lvl2pPr>
            <a:lvl3pPr lvl="2" algn="ctr">
              <a:buNone/>
              <a:defRPr sz="1000">
                <a:solidFill>
                  <a:srgbClr val="FFFFFF"/>
                </a:solidFill>
                <a:latin typeface="Sniglet"/>
                <a:ea typeface="Sniglet"/>
                <a:cs typeface="Sniglet"/>
                <a:sym typeface="Sniglet"/>
              </a:defRPr>
            </a:lvl3pPr>
            <a:lvl4pPr lvl="3" algn="ctr">
              <a:buNone/>
              <a:defRPr sz="1000">
                <a:solidFill>
                  <a:srgbClr val="FFFFFF"/>
                </a:solidFill>
                <a:latin typeface="Sniglet"/>
                <a:ea typeface="Sniglet"/>
                <a:cs typeface="Sniglet"/>
                <a:sym typeface="Sniglet"/>
              </a:defRPr>
            </a:lvl4pPr>
            <a:lvl5pPr lvl="4" algn="ctr">
              <a:buNone/>
              <a:defRPr sz="1000">
                <a:solidFill>
                  <a:srgbClr val="FFFFFF"/>
                </a:solidFill>
                <a:latin typeface="Sniglet"/>
                <a:ea typeface="Sniglet"/>
                <a:cs typeface="Sniglet"/>
                <a:sym typeface="Sniglet"/>
              </a:defRPr>
            </a:lvl5pPr>
            <a:lvl6pPr lvl="5" algn="ctr">
              <a:buNone/>
              <a:defRPr sz="1000">
                <a:solidFill>
                  <a:srgbClr val="FFFFFF"/>
                </a:solidFill>
                <a:latin typeface="Sniglet"/>
                <a:ea typeface="Sniglet"/>
                <a:cs typeface="Sniglet"/>
                <a:sym typeface="Sniglet"/>
              </a:defRPr>
            </a:lvl6pPr>
            <a:lvl7pPr lvl="6" algn="ctr">
              <a:buNone/>
              <a:defRPr sz="1000">
                <a:solidFill>
                  <a:srgbClr val="FFFFFF"/>
                </a:solidFill>
                <a:latin typeface="Sniglet"/>
                <a:ea typeface="Sniglet"/>
                <a:cs typeface="Sniglet"/>
                <a:sym typeface="Sniglet"/>
              </a:defRPr>
            </a:lvl7pPr>
            <a:lvl8pPr lvl="7" algn="ctr">
              <a:buNone/>
              <a:defRPr sz="1000">
                <a:solidFill>
                  <a:srgbClr val="FFFFFF"/>
                </a:solidFill>
                <a:latin typeface="Sniglet"/>
                <a:ea typeface="Sniglet"/>
                <a:cs typeface="Sniglet"/>
                <a:sym typeface="Sniglet"/>
              </a:defRPr>
            </a:lvl8pPr>
            <a:lvl9pPr lvl="8" algn="ctr">
              <a:buNone/>
              <a:defRPr sz="1000">
                <a:solidFill>
                  <a:srgbClr val="FFFFFF"/>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642910" y="928676"/>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“Penjualan Mobil”</a:t>
            </a:r>
            <a:endParaRPr/>
          </a:p>
        </p:txBody>
      </p:sp>
      <p:grpSp>
        <p:nvGrpSpPr>
          <p:cNvPr id="48" name="Google Shape;48;p11"/>
          <p:cNvGrpSpPr/>
          <p:nvPr/>
        </p:nvGrpSpPr>
        <p:grpSpPr>
          <a:xfrm rot="2194107">
            <a:off x="734508" y="1547241"/>
            <a:ext cx="1014485" cy="642684"/>
            <a:chOff x="238125" y="1918825"/>
            <a:chExt cx="1042450" cy="660400"/>
          </a:xfrm>
        </p:grpSpPr>
        <p:sp>
          <p:nvSpPr>
            <p:cNvPr id="49" name="Google Shape;49;p11"/>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11"/>
          <p:cNvGrpSpPr/>
          <p:nvPr/>
        </p:nvGrpSpPr>
        <p:grpSpPr>
          <a:xfrm rot="-9269861">
            <a:off x="7183447" y="822803"/>
            <a:ext cx="719467" cy="678979"/>
            <a:chOff x="1145971" y="2199475"/>
            <a:chExt cx="769029" cy="725752"/>
          </a:xfrm>
        </p:grpSpPr>
        <p:sp>
          <p:nvSpPr>
            <p:cNvPr id="52" name="Google Shape;52;p11"/>
            <p:cNvSpPr/>
            <p:nvPr/>
          </p:nvSpPr>
          <p:spPr>
            <a:xfrm>
              <a:off x="1145971" y="2307276"/>
              <a:ext cx="735851" cy="617951"/>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11"/>
          <p:cNvSpPr/>
          <p:nvPr/>
        </p:nvSpPr>
        <p:spPr>
          <a:xfrm>
            <a:off x="1857356" y="2600050"/>
            <a:ext cx="6259961" cy="218627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3" name="TextBox 12"/>
          <p:cNvSpPr txBox="1"/>
          <p:nvPr/>
        </p:nvSpPr>
        <p:spPr>
          <a:xfrm>
            <a:off x="2285984" y="2786064"/>
            <a:ext cx="5357850" cy="1892826"/>
          </a:xfrm>
          <a:prstGeom prst="rect">
            <a:avLst/>
          </a:prstGeom>
          <a:noFill/>
        </p:spPr>
        <p:txBody>
          <a:bodyPr wrap="square" rtlCol="0">
            <a:spAutoFit/>
          </a:bodyPr>
          <a:lstStyle/>
          <a:p>
            <a:pPr algn="ctr"/>
            <a:r>
              <a:rPr lang="en-ID" sz="2000" dirty="0" smtClean="0">
                <a:solidFill>
                  <a:schemeClr val="bg1"/>
                </a:solidFill>
                <a:latin typeface="Walter Turncoat" charset="0"/>
                <a:ea typeface="Walter Turncoat" charset="0"/>
              </a:rPr>
              <a:t>    </a:t>
            </a:r>
            <a:r>
              <a:rPr lang="en-ID" sz="2000" dirty="0" err="1" smtClean="0">
                <a:solidFill>
                  <a:schemeClr val="bg1"/>
                </a:solidFill>
                <a:latin typeface="Walter Turncoat" charset="0"/>
                <a:ea typeface="Walter Turncoat" charset="0"/>
              </a:rPr>
              <a:t>Kelompok</a:t>
            </a:r>
            <a:r>
              <a:rPr lang="en-ID" sz="2000" dirty="0" smtClean="0">
                <a:solidFill>
                  <a:schemeClr val="bg1"/>
                </a:solidFill>
                <a:latin typeface="Walter Turncoat" charset="0"/>
                <a:ea typeface="Walter Turncoat" charset="0"/>
              </a:rPr>
              <a:t> 4</a:t>
            </a:r>
          </a:p>
          <a:p>
            <a:pPr algn="ctr"/>
            <a:endParaRPr lang="en-ID" sz="1100" dirty="0" smtClean="0">
              <a:solidFill>
                <a:schemeClr val="bg1"/>
              </a:solidFill>
              <a:latin typeface="Walter Turncoat" charset="0"/>
              <a:ea typeface="Walter Turncoat" charset="0"/>
            </a:endParaRP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Kriswwantoro</a:t>
            </a:r>
            <a:r>
              <a:rPr lang="en-ID" sz="1800" dirty="0" smtClean="0">
                <a:solidFill>
                  <a:schemeClr val="bg1"/>
                </a:solidFill>
                <a:latin typeface="Walter Turncoat" charset="0"/>
                <a:ea typeface="Walter Turncoat" charset="0"/>
              </a:rPr>
              <a:t>		  1703040</a:t>
            </a:r>
          </a:p>
          <a:p>
            <a:r>
              <a:rPr lang="en-ID" sz="1800" dirty="0" smtClean="0">
                <a:solidFill>
                  <a:schemeClr val="bg1"/>
                </a:solidFill>
                <a:latin typeface="Walter Turncoat" charset="0"/>
                <a:ea typeface="Walter Turncoat" charset="0"/>
              </a:rPr>
              <a:t>	Mila </a:t>
            </a:r>
            <a:r>
              <a:rPr lang="en-ID" sz="1800" dirty="0" err="1" smtClean="0">
                <a:solidFill>
                  <a:schemeClr val="bg1"/>
                </a:solidFill>
                <a:latin typeface="Walter Turncoat" charset="0"/>
                <a:ea typeface="Walter Turncoat" charset="0"/>
              </a:rPr>
              <a:t>Haryani</a:t>
            </a:r>
            <a:r>
              <a:rPr lang="en-ID" sz="1800" dirty="0" smtClean="0">
                <a:solidFill>
                  <a:schemeClr val="bg1"/>
                </a:solidFill>
                <a:latin typeface="Walter Turncoat" charset="0"/>
                <a:ea typeface="Walter Turncoat" charset="0"/>
              </a:rPr>
              <a:t>		  1703054</a:t>
            </a: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Pricilia</a:t>
            </a:r>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Dwi</a:t>
            </a:r>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Widyaastari</a:t>
            </a:r>
            <a:r>
              <a:rPr lang="en-ID" sz="1800" dirty="0" smtClean="0">
                <a:solidFill>
                  <a:schemeClr val="bg1"/>
                </a:solidFill>
                <a:latin typeface="Walter Turncoat" charset="0"/>
                <a:ea typeface="Walter Turncoat" charset="0"/>
              </a:rPr>
              <a:t>	  1703044</a:t>
            </a: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Saji</a:t>
            </a:r>
            <a:r>
              <a:rPr lang="en-ID" sz="1800" dirty="0" smtClean="0">
                <a:solidFill>
                  <a:schemeClr val="bg1"/>
                </a:solidFill>
                <a:latin typeface="Walter Turncoat" charset="0"/>
                <a:ea typeface="Walter Turncoat" charset="0"/>
              </a:rPr>
              <a:t> Yogi </a:t>
            </a:r>
            <a:r>
              <a:rPr lang="en-ID" sz="1800" dirty="0" err="1" smtClean="0">
                <a:solidFill>
                  <a:schemeClr val="bg1"/>
                </a:solidFill>
                <a:latin typeface="Walter Turncoat" charset="0"/>
                <a:ea typeface="Walter Turncoat" charset="0"/>
              </a:rPr>
              <a:t>Permana</a:t>
            </a:r>
            <a:r>
              <a:rPr lang="en-ID" sz="1800" dirty="0" smtClean="0">
                <a:solidFill>
                  <a:schemeClr val="bg1"/>
                </a:solidFill>
                <a:latin typeface="Walter Turncoat" charset="0"/>
                <a:ea typeface="Walter Turncoat" charset="0"/>
              </a:rPr>
              <a:t>	  1703038</a:t>
            </a:r>
          </a:p>
          <a:p>
            <a:endParaRPr lang="en-US" dirty="0">
              <a:solidFill>
                <a:schemeClr val="bg1"/>
              </a:solidFill>
              <a:latin typeface="Walter Turncoat" charset="0"/>
              <a:ea typeface="Walter Turncoat" charset="0"/>
            </a:endParaRPr>
          </a:p>
        </p:txBody>
      </p:sp>
      <p:grpSp>
        <p:nvGrpSpPr>
          <p:cNvPr id="14" name="Google Shape;48;p11"/>
          <p:cNvGrpSpPr/>
          <p:nvPr/>
        </p:nvGrpSpPr>
        <p:grpSpPr>
          <a:xfrm rot="2194107">
            <a:off x="734508" y="1618679"/>
            <a:ext cx="1014485" cy="642684"/>
            <a:chOff x="238125" y="1918825"/>
            <a:chExt cx="1042450" cy="660400"/>
          </a:xfrm>
        </p:grpSpPr>
        <p:sp>
          <p:nvSpPr>
            <p:cNvPr id="15" name="Google Shape;49;p11"/>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p11"/>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1;p11"/>
          <p:cNvGrpSpPr/>
          <p:nvPr/>
        </p:nvGrpSpPr>
        <p:grpSpPr>
          <a:xfrm rot="-9269861">
            <a:off x="7241878" y="842271"/>
            <a:ext cx="719467" cy="678979"/>
            <a:chOff x="1145971" y="2199475"/>
            <a:chExt cx="769029" cy="725752"/>
          </a:xfrm>
        </p:grpSpPr>
        <p:sp>
          <p:nvSpPr>
            <p:cNvPr id="18" name="Google Shape;52;p11"/>
            <p:cNvSpPr/>
            <p:nvPr/>
          </p:nvSpPr>
          <p:spPr>
            <a:xfrm>
              <a:off x="1145971" y="2307276"/>
              <a:ext cx="735851" cy="617951"/>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85734"/>
            <a:ext cx="7772400" cy="838144"/>
          </a:xfrm>
          <a:prstGeom prst="rect">
            <a:avLst/>
          </a:prstGeom>
        </p:spPr>
        <p:txBody>
          <a:bodyPr spcFirstLastPara="1" wrap="square" lIns="91425" tIns="91425" rIns="91425" bIns="91425" anchor="b" anchorCtr="0">
            <a:noAutofit/>
          </a:bodyPr>
          <a:lstStyle/>
          <a:p>
            <a:pPr lvl="0"/>
            <a:r>
              <a:rPr lang="en-ID" sz="3200" dirty="0" smtClean="0"/>
              <a:t>4. Method Overriding</a:t>
            </a:r>
            <a:r>
              <a:rPr lang="en-ID" sz="3200" dirty="0"/>
              <a:t> </a:t>
            </a:r>
            <a:r>
              <a:rPr lang="en-ID" sz="3200" dirty="0" err="1"/>
              <a:t>dan</a:t>
            </a:r>
            <a:r>
              <a:rPr lang="en-ID" sz="3200" dirty="0" smtClean="0"/>
              <a:t> </a:t>
            </a:r>
            <a:r>
              <a:rPr lang="en-ID" sz="3200" dirty="0"/>
              <a:t>Overloading </a:t>
            </a:r>
            <a:endParaRPr sz="3200"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286776" y="785800"/>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flipV="1">
            <a:off x="3929058" y="1071552"/>
            <a:ext cx="4228563"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553" t="10742" r="25353" b="38852"/>
          <a:stretch/>
        </p:blipFill>
        <p:spPr bwMode="auto">
          <a:xfrm>
            <a:off x="1475656" y="1116652"/>
            <a:ext cx="6647935" cy="368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85734"/>
            <a:ext cx="7772400" cy="838144"/>
          </a:xfrm>
          <a:prstGeom prst="rect">
            <a:avLst/>
          </a:prstGeom>
        </p:spPr>
        <p:txBody>
          <a:bodyPr spcFirstLastPara="1" wrap="square" lIns="91425" tIns="91425" rIns="91425" bIns="91425" anchor="b" anchorCtr="0">
            <a:noAutofit/>
          </a:bodyPr>
          <a:lstStyle/>
          <a:p>
            <a:pPr lvl="0"/>
            <a:r>
              <a:rPr lang="en-ID" sz="3200" dirty="0" smtClean="0"/>
              <a:t>4. Method Overriding </a:t>
            </a:r>
            <a:r>
              <a:rPr lang="en-ID" sz="3200" dirty="0" err="1" smtClean="0"/>
              <a:t>dan</a:t>
            </a:r>
            <a:r>
              <a:rPr lang="en-ID" sz="3200" dirty="0" smtClean="0"/>
              <a:t> Overloading</a:t>
            </a:r>
            <a:endParaRPr sz="3200"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286776" y="785800"/>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flipV="1">
            <a:off x="3929058" y="1071552"/>
            <a:ext cx="4228563"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094" t="22169" r="25928" b="68765"/>
          <a:stretch/>
        </p:blipFill>
        <p:spPr bwMode="auto">
          <a:xfrm>
            <a:off x="1475656" y="1279431"/>
            <a:ext cx="6502735" cy="663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65" t="33992" r="36282" b="24198"/>
          <a:stretch/>
        </p:blipFill>
        <p:spPr bwMode="auto">
          <a:xfrm>
            <a:off x="2267744" y="1942622"/>
            <a:ext cx="5310956" cy="308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784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5. Constructor</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12</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981564"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058213"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426" t="10677" r="25037" b="44661"/>
          <a:stretch/>
        </p:blipFill>
        <p:spPr bwMode="auto">
          <a:xfrm>
            <a:off x="1466800" y="1464915"/>
            <a:ext cx="67056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733474"/>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3600" dirty="0" smtClean="0"/>
              <a:t>6. Try, catch, finally, throw </a:t>
            </a:r>
            <a:r>
              <a:rPr lang="en-ID" sz="3600" dirty="0" err="1" smtClean="0"/>
              <a:t>dan</a:t>
            </a:r>
            <a:r>
              <a:rPr lang="en-ID" sz="3600" dirty="0" smtClean="0"/>
              <a:t> </a:t>
            </a:r>
            <a:r>
              <a:rPr lang="en-ID" sz="3600" dirty="0" err="1" smtClean="0"/>
              <a:t>trows</a:t>
            </a:r>
            <a:endParaRPr sz="360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143900" y="834173"/>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rot="21169794" flipV="1">
            <a:off x="4627817" y="1448316"/>
            <a:ext cx="3535412" cy="4571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72" t="11403" r="25037" b="29688"/>
          <a:stretch/>
        </p:blipFill>
        <p:spPr bwMode="auto">
          <a:xfrm>
            <a:off x="1187624" y="1704282"/>
            <a:ext cx="6768752" cy="3027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4400" dirty="0" smtClean="0"/>
              <a:t>7. </a:t>
            </a:r>
            <a:r>
              <a:rPr lang="en-ID" sz="4400" dirty="0" err="1" smtClean="0"/>
              <a:t>Konektivitas</a:t>
            </a:r>
            <a:r>
              <a:rPr lang="en-ID" sz="4400" dirty="0" smtClean="0"/>
              <a:t> Database</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7858148"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857752"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983" t="21818" r="13877" b="40909"/>
          <a:stretch/>
        </p:blipFill>
        <p:spPr bwMode="auto">
          <a:xfrm>
            <a:off x="899592" y="1563638"/>
            <a:ext cx="7564581" cy="272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1" y="0"/>
            <a:ext cx="7828537" cy="5143500"/>
          </a:xfrm>
          <a:prstGeom prst="rect">
            <a:avLst/>
          </a:prstGeom>
        </p:spPr>
      </p:pic>
    </p:spTree>
    <p:extLst>
      <p:ext uri="{BB962C8B-B14F-4D97-AF65-F5344CB8AC3E}">
        <p14:creationId xmlns:p14="http://schemas.microsoft.com/office/powerpoint/2010/main" val="4056471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33408"/>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4000" dirty="0" err="1" smtClean="0"/>
              <a:t>Pembagian</a:t>
            </a:r>
            <a:r>
              <a:rPr lang="en-ID" sz="4000" dirty="0" smtClean="0"/>
              <a:t> </a:t>
            </a:r>
            <a:r>
              <a:rPr lang="en-ID" sz="4000" dirty="0" err="1" smtClean="0"/>
              <a:t>Tugas</a:t>
            </a:r>
            <a:endParaRPr sz="4400"/>
          </a:p>
        </p:txBody>
      </p:sp>
      <p:sp>
        <p:nvSpPr>
          <p:cNvPr id="82" name="Google Shape;82;p14"/>
          <p:cNvSpPr txBox="1">
            <a:spLocks noGrp="1"/>
          </p:cNvSpPr>
          <p:nvPr>
            <p:ph type="subTitle" idx="1"/>
          </p:nvPr>
        </p:nvSpPr>
        <p:spPr>
          <a:xfrm>
            <a:off x="683568" y="1707654"/>
            <a:ext cx="7772400" cy="16591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1. </a:t>
            </a:r>
            <a:r>
              <a:rPr lang="en-US" dirty="0" err="1" smtClean="0"/>
              <a:t>Kriswantoro</a:t>
            </a:r>
            <a:r>
              <a:rPr lang="en-US" dirty="0" smtClean="0"/>
              <a:t> = </a:t>
            </a:r>
            <a:r>
              <a:rPr lang="en-US" dirty="0" err="1" smtClean="0"/>
              <a:t>transaksi</a:t>
            </a:r>
            <a:r>
              <a:rPr lang="en-US" dirty="0" smtClean="0"/>
              <a:t>, </a:t>
            </a:r>
            <a:r>
              <a:rPr lang="en-US" dirty="0" err="1" smtClean="0"/>
              <a:t>pembeli</a:t>
            </a:r>
            <a:r>
              <a:rPr lang="en-US" dirty="0" smtClean="0"/>
              <a:t>, </a:t>
            </a:r>
            <a:r>
              <a:rPr lang="en-US" dirty="0" err="1" smtClean="0"/>
              <a:t>penjualan</a:t>
            </a:r>
            <a:endParaRPr lang="en-US" dirty="0" smtClean="0"/>
          </a:p>
          <a:p>
            <a:pPr marL="0" lvl="0" indent="0" algn="ctr" rtl="0">
              <a:spcBef>
                <a:spcPts val="0"/>
              </a:spcBef>
              <a:spcAft>
                <a:spcPts val="0"/>
              </a:spcAft>
              <a:buNone/>
            </a:pPr>
            <a:r>
              <a:rPr lang="en-US" dirty="0" smtClean="0"/>
              <a:t>2. Mila </a:t>
            </a:r>
            <a:r>
              <a:rPr lang="en-US" dirty="0" err="1" smtClean="0"/>
              <a:t>Haryani</a:t>
            </a:r>
            <a:r>
              <a:rPr lang="en-US" dirty="0" smtClean="0"/>
              <a:t> = </a:t>
            </a:r>
            <a:r>
              <a:rPr lang="en-US" dirty="0" err="1" smtClean="0"/>
              <a:t>lihat</a:t>
            </a:r>
            <a:r>
              <a:rPr lang="en-US" dirty="0" smtClean="0"/>
              <a:t> </a:t>
            </a:r>
            <a:r>
              <a:rPr lang="en-US" dirty="0" err="1" smtClean="0"/>
              <a:t>transaksi</a:t>
            </a:r>
            <a:r>
              <a:rPr lang="en-US" dirty="0" smtClean="0"/>
              <a:t>, </a:t>
            </a:r>
            <a:r>
              <a:rPr lang="en-US" dirty="0" err="1" smtClean="0"/>
              <a:t>lihat</a:t>
            </a:r>
            <a:r>
              <a:rPr lang="en-US" dirty="0" smtClean="0"/>
              <a:t> </a:t>
            </a:r>
            <a:r>
              <a:rPr lang="en-US" dirty="0" err="1" smtClean="0"/>
              <a:t>faktur</a:t>
            </a:r>
            <a:r>
              <a:rPr lang="en-US" dirty="0" smtClean="0"/>
              <a:t> </a:t>
            </a:r>
            <a:r>
              <a:rPr lang="en-US" dirty="0" err="1" smtClean="0"/>
              <a:t>dan</a:t>
            </a:r>
            <a:r>
              <a:rPr lang="en-US" dirty="0" smtClean="0"/>
              <a:t> </a:t>
            </a:r>
            <a:r>
              <a:rPr lang="en-US" dirty="0" err="1" smtClean="0"/>
              <a:t>mobil</a:t>
            </a:r>
            <a:endParaRPr lang="en-US" dirty="0" smtClean="0"/>
          </a:p>
          <a:p>
            <a:pPr marL="0" lvl="0" indent="0" algn="ctr" rtl="0">
              <a:spcBef>
                <a:spcPts val="0"/>
              </a:spcBef>
              <a:spcAft>
                <a:spcPts val="0"/>
              </a:spcAft>
              <a:buNone/>
            </a:pPr>
            <a:r>
              <a:rPr lang="en-US" dirty="0" smtClean="0"/>
              <a:t>3. </a:t>
            </a:r>
            <a:r>
              <a:rPr lang="en-US" dirty="0" err="1" smtClean="0"/>
              <a:t>Pricilia</a:t>
            </a:r>
            <a:r>
              <a:rPr lang="en-US" dirty="0" smtClean="0"/>
              <a:t> </a:t>
            </a:r>
            <a:r>
              <a:rPr lang="en-US" dirty="0" err="1" smtClean="0"/>
              <a:t>Widyastari</a:t>
            </a:r>
            <a:r>
              <a:rPr lang="en-US" dirty="0" smtClean="0"/>
              <a:t> = menu </a:t>
            </a:r>
            <a:r>
              <a:rPr lang="en-US" dirty="0" err="1" smtClean="0"/>
              <a:t>utama</a:t>
            </a:r>
            <a:r>
              <a:rPr lang="en-US" dirty="0" smtClean="0"/>
              <a:t>, </a:t>
            </a:r>
            <a:r>
              <a:rPr lang="en-US" dirty="0" err="1" smtClean="0"/>
              <a:t>lihat</a:t>
            </a:r>
            <a:r>
              <a:rPr lang="en-US" dirty="0" smtClean="0"/>
              <a:t> </a:t>
            </a:r>
            <a:r>
              <a:rPr lang="en-US" dirty="0" err="1" smtClean="0"/>
              <a:t>mobil</a:t>
            </a:r>
            <a:r>
              <a:rPr lang="en-US" dirty="0" smtClean="0"/>
              <a:t> </a:t>
            </a:r>
            <a:r>
              <a:rPr lang="en-US" dirty="0" err="1" smtClean="0"/>
              <a:t>dan</a:t>
            </a:r>
            <a:r>
              <a:rPr lang="en-US" dirty="0" smtClean="0"/>
              <a:t> </a:t>
            </a:r>
            <a:r>
              <a:rPr lang="en-US" dirty="0" err="1" smtClean="0"/>
              <a:t>lihat</a:t>
            </a:r>
            <a:r>
              <a:rPr lang="en-US" dirty="0" smtClean="0"/>
              <a:t> </a:t>
            </a:r>
            <a:r>
              <a:rPr lang="en-US" dirty="0" err="1" smtClean="0"/>
              <a:t>pembeli</a:t>
            </a:r>
            <a:endParaRPr lang="en-US" dirty="0" smtClean="0"/>
          </a:p>
          <a:p>
            <a:pPr marL="0" lvl="0" indent="0" algn="ctr" rtl="0">
              <a:spcBef>
                <a:spcPts val="0"/>
              </a:spcBef>
              <a:spcAft>
                <a:spcPts val="0"/>
              </a:spcAft>
              <a:buNone/>
            </a:pPr>
            <a:r>
              <a:rPr lang="en-US" dirty="0" smtClean="0"/>
              <a:t>4. </a:t>
            </a:r>
            <a:r>
              <a:rPr lang="en-US" dirty="0" err="1" smtClean="0"/>
              <a:t>Sajiyogi</a:t>
            </a:r>
            <a:r>
              <a:rPr lang="en-US" dirty="0" smtClean="0"/>
              <a:t> </a:t>
            </a:r>
            <a:r>
              <a:rPr lang="en-US" dirty="0" err="1" smtClean="0"/>
              <a:t>permana</a:t>
            </a:r>
            <a:r>
              <a:rPr lang="en-US" dirty="0" smtClean="0"/>
              <a:t> = </a:t>
            </a:r>
            <a:r>
              <a:rPr lang="en-US" dirty="0" err="1" smtClean="0"/>
              <a:t>faktur</a:t>
            </a:r>
            <a:r>
              <a:rPr lang="en-US" dirty="0" smtClean="0"/>
              <a:t>, </a:t>
            </a:r>
            <a:r>
              <a:rPr lang="en-US" dirty="0" err="1" smtClean="0"/>
              <a:t>dan</a:t>
            </a:r>
            <a:r>
              <a:rPr lang="en-US" dirty="0" smtClean="0"/>
              <a:t> </a:t>
            </a:r>
            <a:r>
              <a:rPr lang="en-US" dirty="0" err="1" smtClean="0"/>
              <a:t>cetak</a:t>
            </a:r>
            <a:r>
              <a:rPr lang="en-US" dirty="0" smtClean="0"/>
              <a:t> </a:t>
            </a:r>
            <a:r>
              <a:rPr lang="en-US" dirty="0" err="1" smtClean="0"/>
              <a:t>faktur</a:t>
            </a:r>
            <a:endParaRPr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1" name="Google Shape;332;p37"/>
          <p:cNvSpPr/>
          <p:nvPr/>
        </p:nvSpPr>
        <p:spPr>
          <a:xfrm rot="543750">
            <a:off x="6858016" y="642924"/>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thanks!</a:t>
            </a:r>
            <a:endParaRPr sz="4800"/>
          </a:p>
        </p:txBody>
      </p:sp>
      <p:sp>
        <p:nvSpPr>
          <p:cNvPr id="298" name="Google Shape;298;p34"/>
          <p:cNvSpPr txBox="1">
            <a:spLocks noGrp="1"/>
          </p:cNvSpPr>
          <p:nvPr>
            <p:ph type="subTitle" idx="4294967295"/>
          </p:nvPr>
        </p:nvSpPr>
        <p:spPr>
          <a:xfrm>
            <a:off x="1275150" y="2376679"/>
            <a:ext cx="6593700" cy="2327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t>Any questions?</a:t>
            </a:r>
            <a:endParaRPr sz="3600"/>
          </a:p>
          <a:p>
            <a:pPr marL="0" lvl="0" indent="0" algn="ctr" rtl="0">
              <a:spcBef>
                <a:spcPts val="600"/>
              </a:spcBef>
              <a:spcAft>
                <a:spcPts val="0"/>
              </a:spcAft>
              <a:buNone/>
            </a:pPr>
            <a:endParaRPr>
              <a:solidFill>
                <a:schemeClr val="lt1"/>
              </a:solidFill>
            </a:endParaRPr>
          </a:p>
          <a:p>
            <a:pPr marL="0" lvl="0" indent="0" algn="ctr" rtl="0">
              <a:spcBef>
                <a:spcPts val="600"/>
              </a:spcBef>
              <a:spcAft>
                <a:spcPts val="0"/>
              </a:spcAft>
              <a:buNone/>
            </a:pPr>
            <a:r>
              <a:rPr lang="en">
                <a:solidFill>
                  <a:schemeClr val="lt1"/>
                </a:solidFill>
              </a:rPr>
              <a:t>You can find me at</a:t>
            </a:r>
            <a:endParaRPr>
              <a:solidFill>
                <a:schemeClr val="lt1"/>
              </a:solidFill>
            </a:endParaRPr>
          </a:p>
          <a:p>
            <a:pPr marL="0" lvl="0" indent="0" algn="ctr" rtl="0">
              <a:spcBef>
                <a:spcPts val="0"/>
              </a:spcBef>
              <a:spcAft>
                <a:spcPts val="0"/>
              </a:spcAft>
              <a:buNone/>
            </a:pPr>
            <a:r>
              <a:rPr lang="en">
                <a:solidFill>
                  <a:schemeClr val="lt1"/>
                </a:solidFill>
              </a:rPr>
              <a:t>@username</a:t>
            </a:r>
            <a:endParaRPr>
              <a:solidFill>
                <a:schemeClr val="lt1"/>
              </a:solidFill>
            </a:endParaRPr>
          </a:p>
          <a:p>
            <a:pPr marL="0" lvl="0" indent="0" algn="ctr" rtl="0">
              <a:spcBef>
                <a:spcPts val="0"/>
              </a:spcBef>
              <a:spcAft>
                <a:spcPts val="0"/>
              </a:spcAft>
              <a:buNone/>
            </a:pPr>
            <a:r>
              <a:rPr lang="en">
                <a:solidFill>
                  <a:schemeClr val="lt1"/>
                </a:solidFill>
              </a:rPr>
              <a:t>user@mailme</a:t>
            </a:r>
            <a:endParaRPr>
              <a:solidFill>
                <a:schemeClr val="lt1"/>
              </a:solidFill>
            </a:endParaRPr>
          </a:p>
        </p:txBody>
      </p:sp>
      <p:sp>
        <p:nvSpPr>
          <p:cNvPr id="299" name="Google Shape;299;p34"/>
          <p:cNvSpPr/>
          <p:nvPr/>
        </p:nvSpPr>
        <p:spPr>
          <a:xfrm>
            <a:off x="4207274" y="603475"/>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3799402" y="20515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6025" y="1357160"/>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Penjelasan</a:t>
            </a:r>
            <a:endParaRPr/>
          </a:p>
        </p:txBody>
      </p:sp>
      <p:sp>
        <p:nvSpPr>
          <p:cNvPr id="62" name="Google Shape;62;p12"/>
          <p:cNvSpPr/>
          <p:nvPr/>
        </p:nvSpPr>
        <p:spPr>
          <a:xfrm>
            <a:off x="4141750" y="6235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4345990" y="887368"/>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txBox="1"/>
          <p:nvPr/>
        </p:nvSpPr>
        <p:spPr>
          <a:xfrm>
            <a:off x="835274" y="2071684"/>
            <a:ext cx="7808691"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smtClean="0">
                <a:solidFill>
                  <a:srgbClr val="FFFFFF"/>
                </a:solidFill>
                <a:latin typeface="Sniglet"/>
                <a:ea typeface="Sniglet"/>
                <a:cs typeface="Sniglet"/>
                <a:sym typeface="Sniglet"/>
              </a:rPr>
              <a:t>Tema aplikasi yang kami buat adalah penjualan mobil. Aplikasi ini dibuat menggunakan JavaScript, dengan tampilan desktop. Dimana aplikasi itu dapat dioperasikan oleh admin. Didalamnya dapat menginputkan atau mengisi form mobil, faktur, pembeli, dan transaksinya. Admin juga dapat melihat daftar mobil, pembeli, faktur dan transaksi yang sudah dilakukan. Hal ini memungkinkan untuk mempermudah pekerjaan admin dan mempersempit bukti transaksi yang hilang dibanding cara manual.</a:t>
            </a:r>
            <a:endParaRPr sz="1600">
              <a:solidFill>
                <a:srgbClr val="FFFFFF"/>
              </a:solidFill>
              <a:latin typeface="Sniglet"/>
              <a:ea typeface="Sniglet"/>
              <a:cs typeface="Sniglet"/>
              <a:sym typeface="Sniglet"/>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sp>
        <p:nvSpPr>
          <p:cNvPr id="9" name="TextBox 8"/>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7" name="TextBox 6"/>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pic>
        <p:nvPicPr>
          <p:cNvPr id="8" name="Picture 3"/>
          <p:cNvPicPr>
            <a:picLocks noChangeAspect="1" noChangeArrowheads="1"/>
          </p:cNvPicPr>
          <p:nvPr/>
        </p:nvPicPr>
        <p:blipFill>
          <a:blip r:embed="rId3"/>
          <a:srcRect l="28001" t="20508" r="28075" b="22119"/>
          <a:stretch>
            <a:fillRect/>
          </a:stretch>
        </p:blipFill>
        <p:spPr bwMode="auto">
          <a:xfrm>
            <a:off x="2500298" y="1402133"/>
            <a:ext cx="4214842" cy="2652120"/>
          </a:xfrm>
          <a:prstGeom prst="rect">
            <a:avLst/>
          </a:prstGeom>
          <a:noFill/>
          <a:ln w="9525">
            <a:noFill/>
            <a:miter lim="800000"/>
            <a:headEnd/>
            <a:tailEnd/>
          </a:ln>
          <a:effectLst/>
        </p:spPr>
      </p:pic>
      <p:sp>
        <p:nvSpPr>
          <p:cNvPr id="9"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a:p>
        </p:txBody>
      </p:sp>
      <p:pic>
        <p:nvPicPr>
          <p:cNvPr id="2050"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pic>
        <p:nvPicPr>
          <p:cNvPr id="8"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l="34041" t="13672" r="34114" b="15039"/>
          <a:stretch>
            <a:fillRect/>
          </a:stretch>
        </p:blipFill>
        <p:spPr bwMode="auto">
          <a:xfrm>
            <a:off x="3534781" y="1402134"/>
            <a:ext cx="2071702" cy="2714643"/>
          </a:xfrm>
          <a:prstGeom prst="rect">
            <a:avLst/>
          </a:prstGeom>
          <a:noFill/>
          <a:ln w="9525">
            <a:noFill/>
            <a:miter lim="800000"/>
            <a:headEnd/>
            <a:tailEnd/>
          </a:ln>
          <a:effectLst/>
        </p:spPr>
      </p:pic>
      <p:sp>
        <p:nvSpPr>
          <p:cNvPr id="9" name="TextBox 8"/>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0"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a:p>
        </p:txBody>
      </p:sp>
      <p:pic>
        <p:nvPicPr>
          <p:cNvPr id="2050"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l="23609" t="26368" r="23682" b="29687"/>
          <a:stretch>
            <a:fillRect/>
          </a:stretch>
        </p:blipFill>
        <p:spPr bwMode="auto">
          <a:xfrm>
            <a:off x="2534649" y="2045075"/>
            <a:ext cx="4143404" cy="1946675"/>
          </a:xfrm>
          <a:prstGeom prst="rect">
            <a:avLst/>
          </a:prstGeom>
          <a:noFill/>
          <a:ln w="9525">
            <a:noFill/>
            <a:miter lim="800000"/>
            <a:headEnd/>
            <a:tailEnd/>
          </a:ln>
          <a:effectLst/>
        </p:spPr>
      </p:pic>
      <p:sp>
        <p:nvSpPr>
          <p:cNvPr id="8" name="TextBox 7"/>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9"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1. Inheritance</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643702"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3714744"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47" t="18554" r="32504" b="73698"/>
          <a:stretch/>
        </p:blipFill>
        <p:spPr bwMode="auto">
          <a:xfrm>
            <a:off x="1895646" y="1923678"/>
            <a:ext cx="5628682"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2. Polymorphism</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981564"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058213"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3. Encapsulation</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7053002"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129651"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33" t="33333" r="27526" b="29687"/>
          <a:stretch/>
        </p:blipFill>
        <p:spPr bwMode="auto">
          <a:xfrm>
            <a:off x="783320" y="1367598"/>
            <a:ext cx="7646442" cy="322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242</Words>
  <Application>Microsoft Office PowerPoint</Application>
  <PresentationFormat>On-screen Show (16:9)</PresentationFormat>
  <Paragraphs>59</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Walter Turncoat</vt:lpstr>
      <vt:lpstr>Sniglet</vt:lpstr>
      <vt:lpstr>Ursula template</vt:lpstr>
      <vt:lpstr>“Penjualan Mobil”</vt:lpstr>
      <vt:lpstr>Penjelasan</vt:lpstr>
      <vt:lpstr>PowerPoint Presentation</vt:lpstr>
      <vt:lpstr>PowerPoint Presentation</vt:lpstr>
      <vt:lpstr>PowerPoint Presentation</vt:lpstr>
      <vt:lpstr>PowerPoint Presentation</vt:lpstr>
      <vt:lpstr>1. Inheritance</vt:lpstr>
      <vt:lpstr>2. Polymorphism</vt:lpstr>
      <vt:lpstr>3. Encapsulation</vt:lpstr>
      <vt:lpstr>4. Method Overriding dan Overloading </vt:lpstr>
      <vt:lpstr>4. Method Overriding dan Overloading</vt:lpstr>
      <vt:lpstr>5. Constructor</vt:lpstr>
      <vt:lpstr>6. Try, catch, finally, throw dan trows</vt:lpstr>
      <vt:lpstr>7. Konektivitas Database</vt:lpstr>
      <vt:lpstr>PowerPoint Presentation</vt:lpstr>
      <vt:lpstr>Pembagian Tugas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“Penjualan Mobil”</dc:title>
  <dc:creator>ADMIN</dc:creator>
  <cp:lastModifiedBy>Windows8.1</cp:lastModifiedBy>
  <cp:revision>15</cp:revision>
  <dcterms:modified xsi:type="dcterms:W3CDTF">2019-01-08T01:21:45Z</dcterms:modified>
</cp:coreProperties>
</file>